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0" d="100"/>
          <a:sy n="50" d="100"/>
        </p:scale>
        <p:origin x="60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28B24-31C0-4EC6-A19F-B7BEA26B87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185AB4-E908-47C9-B947-F6AFC7FFD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59482-2494-4208-B401-4D7458EF3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C566C-3CBB-4BDD-8F43-9A0D9DDC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EAECD-15D3-4064-9D65-FF3ABD271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023638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68274-D6BF-473A-A770-7DB42129E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236A03-CA02-4C84-93A5-27E81AAFBF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D4D97-A876-4CB4-A7A2-955171993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CABB6-E871-4C28-BB38-85BA0A520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BFAB0-7CFB-46FA-BAB1-1CB842FB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47015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2CDF7E-B70F-4EB5-9809-353B8C3EE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84D852-85E8-42AA-96BF-DE71C18C6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3DB1D-8B9D-432B-944E-191B717A7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90A6C-F599-43CB-B854-2F97A0CFF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5F528-BB0B-4770-8712-A38E53E9B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4278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120C4-D6B8-4953-8522-4C4E11200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1093E-7BE8-4C72-B202-248E88667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E7F8F-38DC-444D-8F42-57818E861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B6E66-DFEA-4299-B69A-F5C9D7C82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3F964-79E9-45C7-A97D-F313D897F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8849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E6A3A-D200-457A-B61B-463411E22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C50FC-BE4B-4425-B77D-9BE59E38B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D5C99-CF5C-4A0A-82B2-866B7530F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8E4C7-CDFB-472D-964E-C2FBB7317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752AD-710E-43D7-9A12-A3A61910D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9183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300A2-700A-49DD-AC58-0E747DEC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C3219-4B0D-407F-82E8-BC5CC1C957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CA694-0254-4CBE-895E-34C9F5F7C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15F862-0066-4E57-8CC0-4BB3893C3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E6BB6-8697-4E2B-8C77-5A1B24184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8A1EE-3DD3-4119-8ACB-50C82586B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89588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61013-FD06-40D1-B7C0-E5AC7291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4685A6-A369-4496-BC58-99BF10C80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36D5B-59C5-47F2-AAC6-7723D15E23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764AD4-1DB4-4BA3-BE60-6CDD5A5B2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A44869-1D06-4390-81E3-299D205F72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908E0A-D575-4311-A7B8-E911BC31A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A6703D-6822-4BA1-AB3F-0EF2D7048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408182-C598-48DF-BA51-9C558F48D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85827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57CC5-2730-41A8-8FF0-08DC97081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CB5537-DDAD-4E55-9C41-32DCB29D2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4AC95C-4069-43D1-8ADE-2178084E0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B3DD9D-3CAE-4284-89C6-5C6F9D98D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6223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74F3CC-5018-4D0A-B1DA-5380FC542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2FCAAC-25D0-4107-86CF-AD1894FD1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C8DA6-F5FF-4900-93C8-575A4579F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73360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21A4-C60B-4D79-BB65-B4049E9B0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0C268-ED0D-48C6-9A58-5C0C2EAC3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840C6F-EFE4-41FC-971C-274B80C42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7916A-86FB-4E83-A844-54606B780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6A64CC-29E6-45BC-B544-851BB4142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24BDE5-0CCE-4D22-BBD8-91AF4C999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718902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26D3F-CC8B-4344-8D40-23B99E409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6A9B1B-CF4C-46A0-808D-686BCB9655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9CF468-263A-4522-BAB5-578E70DB9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E5B73-8D62-4E7D-AAC7-1D2D53A24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F9DBA1-EB46-48E4-84E2-7ED2D2A42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9108D-8644-4F72-A0E7-4E97942DC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5951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9A37AB-9F0B-49E2-ACE2-54BCD72D6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D7A2D1-D266-4C5C-BD37-87144E22F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F47B6-880B-4156-8443-0E464E444F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4802A-0553-4CA6-BBC1-4A5103D86382}" type="datetimeFigureOut">
              <a:rPr lang="en-CH" smtClean="0"/>
              <a:t>06/10/2025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76F90-079D-4724-8F6D-901E027B8D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BE9F3-3831-493E-842D-D235B703F6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28AEE-7046-4A09-B898-042A22A8CF4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21773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84D1A-56CA-4AD6-868E-BA9B88994C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MRI Contrast – </a:t>
            </a:r>
            <a:br>
              <a:rPr lang="en-GB" dirty="0"/>
            </a:br>
            <a:r>
              <a:rPr lang="en-GB" dirty="0"/>
              <a:t>Simulator toolbox</a:t>
            </a:r>
            <a:endParaRPr lang="en-C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E461A4-4C5D-4AE2-8BA0-E612FEC525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7.10.2025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25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78EB8-BEA6-45BC-84BE-92D85E7EA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31636"/>
            <a:ext cx="10515600" cy="1188508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Focus on TE, TR and flip angle</a:t>
            </a:r>
          </a:p>
          <a:p>
            <a:r>
              <a:rPr lang="en-GB" dirty="0"/>
              <a:t>Volume resolution = 192x192x128</a:t>
            </a:r>
          </a:p>
          <a:p>
            <a:r>
              <a:rPr lang="en-GB" dirty="0"/>
              <a:t>No proton density difference between WM and GM</a:t>
            </a:r>
            <a:endParaRPr lang="en-CH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AD65ED-654B-46ED-9098-B5B3AF1FB1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192"/>
          <a:stretch/>
        </p:blipFill>
        <p:spPr>
          <a:xfrm>
            <a:off x="1993660" y="2414180"/>
            <a:ext cx="3251437" cy="14098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A5DCA9C-A4B4-4112-B09D-28DC85353C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9954" y="3166532"/>
            <a:ext cx="1419423" cy="1524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35509AC-DB01-4173-B52E-E5E2E12F2DB8}"/>
              </a:ext>
            </a:extLst>
          </p:cNvPr>
          <p:cNvSpPr txBox="1"/>
          <p:nvPr/>
        </p:nvSpPr>
        <p:spPr>
          <a:xfrm>
            <a:off x="6294964" y="2750189"/>
            <a:ext cx="1532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Ernst angle:</a:t>
            </a:r>
            <a:endParaRPr lang="en-CH" sz="1600" b="1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9C7C93-634F-40E9-9594-542B4F0E2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b="1" dirty="0"/>
              <a:t>Scenario</a:t>
            </a:r>
            <a:endParaRPr lang="en-CH" b="1" dirty="0"/>
          </a:p>
        </p:txBody>
      </p:sp>
    </p:spTree>
    <p:extLst>
      <p:ext uri="{BB962C8B-B14F-4D97-AF65-F5344CB8AC3E}">
        <p14:creationId xmlns:p14="http://schemas.microsoft.com/office/powerpoint/2010/main" val="162778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C5CFB-97C9-4368-96A0-9D212898D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 1</a:t>
            </a:r>
            <a:endParaRPr lang="en-CH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20BC3-909D-4030-8D2B-AF5AD99EC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the nearest degree, what is the flip angle that maximises the contrast between tissues with T1 values of 600 </a:t>
            </a:r>
            <a:r>
              <a:rPr lang="en-GB" dirty="0" err="1"/>
              <a:t>ms</a:t>
            </a:r>
            <a:r>
              <a:rPr lang="en-GB" dirty="0"/>
              <a:t> and 900 </a:t>
            </a:r>
            <a:r>
              <a:rPr lang="en-GB" dirty="0" err="1"/>
              <a:t>ms</a:t>
            </a:r>
            <a:r>
              <a:rPr lang="en-GB" dirty="0"/>
              <a:t> when a TR of 20 </a:t>
            </a:r>
            <a:r>
              <a:rPr lang="en-GB" dirty="0" err="1"/>
              <a:t>ms</a:t>
            </a:r>
            <a:r>
              <a:rPr lang="en-GB" dirty="0"/>
              <a:t> is being used? (Use the zoom tool [magnifying glass] in the plot to find this).</a:t>
            </a:r>
          </a:p>
        </p:txBody>
      </p:sp>
    </p:spTree>
    <p:extLst>
      <p:ext uri="{BB962C8B-B14F-4D97-AF65-F5344CB8AC3E}">
        <p14:creationId xmlns:p14="http://schemas.microsoft.com/office/powerpoint/2010/main" val="3228658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C5CFB-97C9-4368-96A0-9D212898D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 1</a:t>
            </a:r>
            <a:endParaRPr lang="en-CH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20BC3-909D-4030-8D2B-AF5AD99EC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the nearest degree, what is the flip angle that maximises the contrast between tissues with T1 values of 600 </a:t>
            </a:r>
            <a:r>
              <a:rPr lang="en-GB" dirty="0" err="1"/>
              <a:t>ms</a:t>
            </a:r>
            <a:r>
              <a:rPr lang="en-GB" dirty="0"/>
              <a:t> and 900 </a:t>
            </a:r>
            <a:r>
              <a:rPr lang="en-GB" dirty="0" err="1"/>
              <a:t>ms</a:t>
            </a:r>
            <a:r>
              <a:rPr lang="en-GB" dirty="0"/>
              <a:t> when a TR of 20 </a:t>
            </a:r>
            <a:r>
              <a:rPr lang="en-GB" dirty="0" err="1"/>
              <a:t>ms</a:t>
            </a:r>
            <a:r>
              <a:rPr lang="en-GB" dirty="0"/>
              <a:t> is being used? (Use the zoom tool [magnifying glass] in the plot to find this).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 about 23°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dirty="0"/>
              <a:t>Set </a:t>
            </a:r>
            <a:r>
              <a:rPr lang="en-GB" dirty="0" err="1"/>
              <a:t>flipAngle</a:t>
            </a:r>
            <a:r>
              <a:rPr lang="en-GB" dirty="0"/>
              <a:t> equal to this new angle and run </a:t>
            </a:r>
            <a:r>
              <a:rPr lang="en-GB" dirty="0" err="1"/>
              <a:t>simContrast</a:t>
            </a:r>
            <a:r>
              <a:rPr lang="en-GB" dirty="0"/>
              <a:t> again.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76332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E61F-363F-465A-B21D-F240A7924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 2	</a:t>
            </a:r>
            <a:endParaRPr lang="en-CH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69B09-C33F-46D2-84B3-F9DD6ABAE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Find a flip angle small enough to provide little visible contrast (T1-weighting) without making the image look too noisy (CNR ~= 1). </a:t>
            </a:r>
            <a:br>
              <a:rPr lang="en-GB" dirty="0"/>
            </a:br>
            <a:endParaRPr lang="en-CH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81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E61F-363F-465A-B21D-F240A7924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 2	</a:t>
            </a:r>
            <a:endParaRPr lang="en-CH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69B09-C33F-46D2-84B3-F9DD6ABAE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Find a flip angle small enough to provide little visible contrast (T1-weighting) without making the image look too noisy (CNR ~= 1). </a:t>
            </a:r>
            <a:br>
              <a:rPr lang="en-GB" dirty="0"/>
            </a:br>
            <a:r>
              <a:rPr lang="en-GB" dirty="0">
                <a:solidFill>
                  <a:srgbClr val="FF0000"/>
                </a:solidFill>
              </a:rPr>
              <a:t>13°</a:t>
            </a:r>
          </a:p>
          <a:p>
            <a:r>
              <a:rPr lang="en-GB" dirty="0"/>
              <a:t>Now increase TE (it will increase the T2-weighting but will also make the image look noisier). Approximately what is the TE which maximises the T2-weighted CNR? (only an approximate answer is required as there is a large range of TE values with similar CNR)</a:t>
            </a:r>
            <a:br>
              <a:rPr lang="en-GB" dirty="0"/>
            </a:br>
            <a:endParaRPr lang="en-CH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901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E61F-363F-465A-B21D-F240A7924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 2	</a:t>
            </a:r>
            <a:endParaRPr lang="en-CH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69B09-C33F-46D2-84B3-F9DD6ABAE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Find a flip angle small enough to provide little visible contrast (T1-weighting) without making the image look too noisy (CNR ~= 1). </a:t>
            </a:r>
            <a:br>
              <a:rPr lang="en-GB" dirty="0"/>
            </a:br>
            <a:r>
              <a:rPr lang="en-GB" dirty="0">
                <a:solidFill>
                  <a:srgbClr val="FF0000"/>
                </a:solidFill>
              </a:rPr>
              <a:t>13°</a:t>
            </a:r>
          </a:p>
          <a:p>
            <a:r>
              <a:rPr lang="en-GB" dirty="0"/>
              <a:t>Now increase TE (it will increase the T2-weighting but will also make the image look noisier). Approximately what is the TE which maximises the T2-weighted CNR? (only an approximate answer is required as there is a large range of TE values with similar CNR)</a:t>
            </a:r>
            <a:br>
              <a:rPr lang="en-GB" dirty="0"/>
            </a:br>
            <a:r>
              <a:rPr lang="en-GB" dirty="0">
                <a:solidFill>
                  <a:srgbClr val="FF0000"/>
                </a:solidFill>
              </a:rPr>
              <a:t>TE = 100 </a:t>
            </a:r>
            <a:r>
              <a:rPr lang="en-GB" dirty="0" err="1">
                <a:solidFill>
                  <a:srgbClr val="FF0000"/>
                </a:solidFill>
              </a:rPr>
              <a:t>ms</a:t>
            </a:r>
            <a:endParaRPr lang="en-CH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308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E61F-363F-465A-B21D-F240A7924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 3	</a:t>
            </a:r>
            <a:endParaRPr lang="en-CH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69B09-C33F-46D2-84B3-F9DD6ABAE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For TR=1 sec, TE = 5 </a:t>
            </a:r>
            <a:r>
              <a:rPr lang="en-GB" dirty="0" err="1"/>
              <a:t>ms</a:t>
            </a:r>
            <a:r>
              <a:rPr lang="en-GB" dirty="0"/>
              <a:t>, flip angle = 40°, find the approximate TI which corresponds to:</a:t>
            </a:r>
          </a:p>
          <a:p>
            <a:pPr lvl="1"/>
            <a:r>
              <a:rPr lang="en-GB" dirty="0"/>
              <a:t>Nulling’ white matter (i.e. no signal from white matter)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Grey and white matter are the same intensity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23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E61F-363F-465A-B21D-F240A7924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 3	</a:t>
            </a:r>
            <a:endParaRPr lang="en-CH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69B09-C33F-46D2-84B3-F9DD6ABAE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For TR=1 sec, TE = 5 </a:t>
            </a:r>
            <a:r>
              <a:rPr lang="en-GB" dirty="0" err="1"/>
              <a:t>ms</a:t>
            </a:r>
            <a:r>
              <a:rPr lang="en-GB" dirty="0"/>
              <a:t>, flip angle = 40°, find the approximate TI which corresponds to:</a:t>
            </a:r>
          </a:p>
          <a:p>
            <a:pPr lvl="1"/>
            <a:r>
              <a:rPr lang="en-GB" dirty="0"/>
              <a:t>Nulling’ white matter (i.e. no signal from white matter) </a:t>
            </a:r>
            <a:br>
              <a:rPr lang="en-GB" dirty="0"/>
            </a:br>
            <a:r>
              <a:rPr lang="en-GB" dirty="0">
                <a:solidFill>
                  <a:srgbClr val="FF0000"/>
                </a:solidFill>
              </a:rPr>
              <a:t>TI = 300-325 </a:t>
            </a:r>
            <a:r>
              <a:rPr lang="en-GB" dirty="0" err="1">
                <a:solidFill>
                  <a:srgbClr val="FF0000"/>
                </a:solidFill>
              </a:rPr>
              <a:t>ms</a:t>
            </a:r>
            <a:endParaRPr lang="en-GB" dirty="0">
              <a:solidFill>
                <a:srgbClr val="FF0000"/>
              </a:solidFill>
            </a:endParaRPr>
          </a:p>
          <a:p>
            <a:pPr lvl="1"/>
            <a:r>
              <a:rPr lang="en-GB" dirty="0"/>
              <a:t>Grey and white matter are the same intensity</a:t>
            </a:r>
            <a:br>
              <a:rPr lang="en-GB" dirty="0"/>
            </a:br>
            <a:r>
              <a:rPr lang="en-GB" dirty="0">
                <a:solidFill>
                  <a:srgbClr val="FF0000"/>
                </a:solidFill>
              </a:rPr>
              <a:t>TI = 200 </a:t>
            </a:r>
            <a:r>
              <a:rPr lang="en-GB" dirty="0" err="1">
                <a:solidFill>
                  <a:srgbClr val="FF0000"/>
                </a:solidFill>
              </a:rPr>
              <a:t>ms</a:t>
            </a:r>
            <a:endParaRPr lang="en-GB" dirty="0"/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083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462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MRI Contrast –  Simulator toolbox</vt:lpstr>
      <vt:lpstr>Scenario</vt:lpstr>
      <vt:lpstr>Question 1</vt:lpstr>
      <vt:lpstr>Question 1</vt:lpstr>
      <vt:lpstr>Question 2 </vt:lpstr>
      <vt:lpstr>Question 2 </vt:lpstr>
      <vt:lpstr>Question 2 </vt:lpstr>
      <vt:lpstr>Question 3 </vt:lpstr>
      <vt:lpstr>Question 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Alessio Siviglia</dc:creator>
  <cp:lastModifiedBy>Alessio Siviglia</cp:lastModifiedBy>
  <cp:revision>9</cp:revision>
  <dcterms:created xsi:type="dcterms:W3CDTF">2025-10-06T16:41:48Z</dcterms:created>
  <dcterms:modified xsi:type="dcterms:W3CDTF">2025-10-07T14:03:23Z</dcterms:modified>
</cp:coreProperties>
</file>